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2" Target="../media/image6.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2" Target="../media/image6.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4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589607" y="0"/>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grpSp>
        <p:nvGrpSpPr>
          <p:cNvPr name="Group 6" id="6"/>
          <p:cNvGrpSpPr/>
          <p:nvPr/>
        </p:nvGrpSpPr>
        <p:grpSpPr>
          <a:xfrm rot="0">
            <a:off x="4191521" y="3349077"/>
            <a:ext cx="9904959" cy="3588846"/>
            <a:chOff x="0" y="0"/>
            <a:chExt cx="2608713" cy="945211"/>
          </a:xfrm>
        </p:grpSpPr>
        <p:sp>
          <p:nvSpPr>
            <p:cNvPr name="Freeform 7" id="7"/>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8" id="8"/>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Freeform 10" id="10"/>
          <p:cNvSpPr/>
          <p:nvPr/>
        </p:nvSpPr>
        <p:spPr>
          <a:xfrm flipH="false" flipV="false" rot="0">
            <a:off x="7478043" y="1028700"/>
            <a:ext cx="3424038" cy="893562"/>
          </a:xfrm>
          <a:custGeom>
            <a:avLst/>
            <a:gdLst/>
            <a:ahLst/>
            <a:cxnLst/>
            <a:rect r="r" b="b" t="t" l="l"/>
            <a:pathLst>
              <a:path h="893562" w="3424038">
                <a:moveTo>
                  <a:pt x="0" y="0"/>
                </a:moveTo>
                <a:lnTo>
                  <a:pt x="3424038" y="0"/>
                </a:lnTo>
                <a:lnTo>
                  <a:pt x="3424038" y="893562"/>
                </a:lnTo>
                <a:lnTo>
                  <a:pt x="0" y="893562"/>
                </a:lnTo>
                <a:lnTo>
                  <a:pt x="0" y="0"/>
                </a:lnTo>
                <a:close/>
              </a:path>
            </a:pathLst>
          </a:custGeom>
          <a:blipFill>
            <a:blip r:embed="rId6"/>
            <a:stretch>
              <a:fillRect l="-2890" t="-26257" r="0" b="-19679"/>
            </a:stretch>
          </a:blipFill>
        </p:spPr>
      </p:sp>
      <p:sp>
        <p:nvSpPr>
          <p:cNvPr name="TextBox 11" id="11"/>
          <p:cNvSpPr txBox="true"/>
          <p:nvPr/>
        </p:nvSpPr>
        <p:spPr>
          <a:xfrm rot="0">
            <a:off x="4441321" y="4130049"/>
            <a:ext cx="9405358" cy="2099988"/>
          </a:xfrm>
          <a:prstGeom prst="rect">
            <a:avLst/>
          </a:prstGeom>
        </p:spPr>
        <p:txBody>
          <a:bodyPr anchor="t" rtlCol="false" tIns="0" lIns="0" bIns="0" rIns="0">
            <a:spAutoFit/>
          </a:bodyPr>
          <a:lstStyle/>
          <a:p>
            <a:pPr algn="ctr">
              <a:lnSpc>
                <a:spcPts val="16975"/>
              </a:lnSpc>
            </a:pPr>
            <a:r>
              <a:rPr lang="en-US" sz="12300" spc="172">
                <a:solidFill>
                  <a:srgbClr val="040506"/>
                </a:solidFill>
                <a:latin typeface="Archivo Black"/>
              </a:rPr>
              <a:t>PROJECT</a:t>
            </a:r>
          </a:p>
        </p:txBody>
      </p:sp>
      <p:sp>
        <p:nvSpPr>
          <p:cNvPr name="TextBox 12" id="12"/>
          <p:cNvSpPr txBox="true"/>
          <p:nvPr/>
        </p:nvSpPr>
        <p:spPr>
          <a:xfrm rot="0">
            <a:off x="-307401" y="9248775"/>
            <a:ext cx="7077051" cy="942843"/>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VIRTUAL INTERNSHIP BY IDX/PARTNERS X RAKAMIN</a:t>
            </a:r>
          </a:p>
        </p:txBody>
      </p:sp>
      <p:sp>
        <p:nvSpPr>
          <p:cNvPr name="TextBox 13" id="13"/>
          <p:cNvSpPr txBox="true"/>
          <p:nvPr/>
        </p:nvSpPr>
        <p:spPr>
          <a:xfrm rot="0">
            <a:off x="5471449" y="3464745"/>
            <a:ext cx="7345101" cy="893855"/>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rPr>
              <a:t>FINAL</a:t>
            </a:r>
          </a:p>
        </p:txBody>
      </p:sp>
      <p:sp>
        <p:nvSpPr>
          <p:cNvPr name="TextBox 14" id="14"/>
          <p:cNvSpPr txBox="true"/>
          <p:nvPr/>
        </p:nvSpPr>
        <p:spPr>
          <a:xfrm rot="0">
            <a:off x="4441321" y="6182437"/>
            <a:ext cx="9497482" cy="441638"/>
          </a:xfrm>
          <a:prstGeom prst="rect">
            <a:avLst/>
          </a:prstGeom>
        </p:spPr>
        <p:txBody>
          <a:bodyPr anchor="t" rtlCol="false" tIns="0" lIns="0" bIns="0" rIns="0">
            <a:spAutoFit/>
          </a:bodyPr>
          <a:lstStyle/>
          <a:p>
            <a:pPr algn="ctr">
              <a:lnSpc>
                <a:spcPts val="3661"/>
              </a:lnSpc>
            </a:pPr>
            <a:r>
              <a:rPr lang="en-US" sz="2653" spc="140">
                <a:solidFill>
                  <a:srgbClr val="000000"/>
                </a:solidFill>
                <a:latin typeface="Montserrat Classic Bold"/>
              </a:rPr>
              <a:t>SYIFA NUR’AFNI HIDAYAT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589607" y="0"/>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grpSp>
        <p:nvGrpSpPr>
          <p:cNvPr name="Group 6" id="6"/>
          <p:cNvGrpSpPr/>
          <p:nvPr/>
        </p:nvGrpSpPr>
        <p:grpSpPr>
          <a:xfrm rot="0">
            <a:off x="4191521" y="3349077"/>
            <a:ext cx="9904959" cy="3588846"/>
            <a:chOff x="0" y="0"/>
            <a:chExt cx="2608713" cy="945211"/>
          </a:xfrm>
        </p:grpSpPr>
        <p:sp>
          <p:nvSpPr>
            <p:cNvPr name="Freeform 7" id="7"/>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8" id="8"/>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Freeform 10" id="10"/>
          <p:cNvSpPr/>
          <p:nvPr/>
        </p:nvSpPr>
        <p:spPr>
          <a:xfrm flipH="false" flipV="false" rot="0">
            <a:off x="7478043" y="1028700"/>
            <a:ext cx="3424038" cy="893562"/>
          </a:xfrm>
          <a:custGeom>
            <a:avLst/>
            <a:gdLst/>
            <a:ahLst/>
            <a:cxnLst/>
            <a:rect r="r" b="b" t="t" l="l"/>
            <a:pathLst>
              <a:path h="893562" w="3424038">
                <a:moveTo>
                  <a:pt x="0" y="0"/>
                </a:moveTo>
                <a:lnTo>
                  <a:pt x="3424038" y="0"/>
                </a:lnTo>
                <a:lnTo>
                  <a:pt x="3424038" y="893562"/>
                </a:lnTo>
                <a:lnTo>
                  <a:pt x="0" y="893562"/>
                </a:lnTo>
                <a:lnTo>
                  <a:pt x="0" y="0"/>
                </a:lnTo>
                <a:close/>
              </a:path>
            </a:pathLst>
          </a:custGeom>
          <a:blipFill>
            <a:blip r:embed="rId6"/>
            <a:stretch>
              <a:fillRect l="-2890" t="-26257" r="0" b="-19679"/>
            </a:stretch>
          </a:blipFill>
        </p:spPr>
      </p:sp>
      <p:sp>
        <p:nvSpPr>
          <p:cNvPr name="TextBox 11" id="11"/>
          <p:cNvSpPr txBox="true"/>
          <p:nvPr/>
        </p:nvSpPr>
        <p:spPr>
          <a:xfrm rot="0">
            <a:off x="4487383" y="4162300"/>
            <a:ext cx="9405358" cy="1771900"/>
          </a:xfrm>
          <a:prstGeom prst="rect">
            <a:avLst/>
          </a:prstGeom>
        </p:spPr>
        <p:txBody>
          <a:bodyPr anchor="t" rtlCol="false" tIns="0" lIns="0" bIns="0" rIns="0">
            <a:spAutoFit/>
          </a:bodyPr>
          <a:lstStyle/>
          <a:p>
            <a:pPr algn="ctr">
              <a:lnSpc>
                <a:spcPts val="14353"/>
              </a:lnSpc>
            </a:pPr>
            <a:r>
              <a:rPr lang="en-US" sz="10401" spc="145">
                <a:solidFill>
                  <a:srgbClr val="040506"/>
                </a:solidFill>
                <a:latin typeface="Archivo Black"/>
              </a:rPr>
              <a:t>THANK YOU</a:t>
            </a:r>
          </a:p>
        </p:txBody>
      </p:sp>
      <p:sp>
        <p:nvSpPr>
          <p:cNvPr name="TextBox 12" id="12"/>
          <p:cNvSpPr txBox="true"/>
          <p:nvPr/>
        </p:nvSpPr>
        <p:spPr>
          <a:xfrm rot="0">
            <a:off x="-307401" y="9248775"/>
            <a:ext cx="7077051" cy="942843"/>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VIRTUAL INTERNSHIP BY IDX/PARTNERS X RAKAMIN</a:t>
            </a:r>
          </a:p>
        </p:txBody>
      </p:sp>
      <p:sp>
        <p:nvSpPr>
          <p:cNvPr name="TextBox 13" id="13"/>
          <p:cNvSpPr txBox="true"/>
          <p:nvPr/>
        </p:nvSpPr>
        <p:spPr>
          <a:xfrm rot="0">
            <a:off x="6981205" y="5867525"/>
            <a:ext cx="4417715" cy="580258"/>
          </a:xfrm>
          <a:prstGeom prst="rect">
            <a:avLst/>
          </a:prstGeom>
        </p:spPr>
        <p:txBody>
          <a:bodyPr anchor="t" rtlCol="false" tIns="0" lIns="0" bIns="0" rIns="0">
            <a:spAutoFit/>
          </a:bodyPr>
          <a:lstStyle/>
          <a:p>
            <a:pPr algn="ctr">
              <a:lnSpc>
                <a:spcPts val="4759"/>
              </a:lnSpc>
            </a:pPr>
            <a:r>
              <a:rPr lang="en-US" sz="3399">
                <a:solidFill>
                  <a:srgbClr val="040506"/>
                </a:solidFill>
                <a:latin typeface="Canva Sans"/>
              </a:rPr>
              <a:t>Syifa nur’afni hidayat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794480" y="3743682"/>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sp>
        <p:nvSpPr>
          <p:cNvPr name="TextBox 9" id="9"/>
          <p:cNvSpPr txBox="true"/>
          <p:nvPr/>
        </p:nvSpPr>
        <p:spPr>
          <a:xfrm rot="0">
            <a:off x="2797145" y="3729000"/>
            <a:ext cx="8708370" cy="3437737"/>
          </a:xfrm>
          <a:prstGeom prst="rect">
            <a:avLst/>
          </a:prstGeom>
        </p:spPr>
        <p:txBody>
          <a:bodyPr anchor="t" rtlCol="false" tIns="0" lIns="0" bIns="0" rIns="0">
            <a:spAutoFit/>
          </a:bodyPr>
          <a:lstStyle/>
          <a:p>
            <a:pPr>
              <a:lnSpc>
                <a:spcPts val="3050"/>
              </a:lnSpc>
            </a:pPr>
            <a:r>
              <a:rPr lang="en-US" sz="2210" spc="216">
                <a:solidFill>
                  <a:srgbClr val="000000"/>
                </a:solidFill>
                <a:latin typeface="Montserrat Light Bold"/>
              </a:rPr>
              <a:t>Latar Belakang</a:t>
            </a:r>
          </a:p>
          <a:p>
            <a:pPr algn="l" marL="0" indent="0" lvl="0">
              <a:lnSpc>
                <a:spcPts val="3050"/>
              </a:lnSpc>
              <a:spcBef>
                <a:spcPct val="0"/>
              </a:spcBef>
            </a:pPr>
            <a:r>
              <a:rPr lang="en-US" sz="2210" spc="216">
                <a:solidFill>
                  <a:srgbClr val="000000"/>
                </a:solidFill>
                <a:latin typeface="Montserrat Light"/>
              </a:rPr>
              <a:t>Sebagai bagian dari proyek terakhir selama magang di ID/X Partners, saya ditugaskan untuk berkontribusi dalam sebuah proyek untuk perusahaan pemberi pinjaman. Tujuannya adalah untuk membangun model prediktif risiko kredit menggunakan dataset yang disediakan oleh perusahaan. Dataset ini mencakup informasi tentang aplikasi pinjaman yang disetujui dan ditolak</a:t>
            </a:r>
          </a:p>
        </p:txBody>
      </p:sp>
      <p:sp>
        <p:nvSpPr>
          <p:cNvPr name="TextBox 10" id="10"/>
          <p:cNvSpPr txBox="true"/>
          <p:nvPr/>
        </p:nvSpPr>
        <p:spPr>
          <a:xfrm rot="0">
            <a:off x="1569972" y="1351206"/>
            <a:ext cx="9308329" cy="1332391"/>
          </a:xfrm>
          <a:prstGeom prst="rect">
            <a:avLst/>
          </a:prstGeom>
        </p:spPr>
        <p:txBody>
          <a:bodyPr anchor="t" rtlCol="false" tIns="0" lIns="0" bIns="0" rIns="0">
            <a:spAutoFit/>
          </a:bodyPr>
          <a:lstStyle/>
          <a:p>
            <a:pPr algn="ctr">
              <a:lnSpc>
                <a:spcPts val="6548"/>
              </a:lnSpc>
            </a:pPr>
            <a:r>
              <a:rPr lang="en-US" sz="4745" spc="37">
                <a:solidFill>
                  <a:srgbClr val="FFFFFF"/>
                </a:solidFill>
                <a:latin typeface="Archivo Black"/>
              </a:rPr>
              <a:t>CREDIT RISK</a:t>
            </a:r>
          </a:p>
          <a:p>
            <a:pPr algn="ctr" marL="0" indent="0" lvl="0">
              <a:lnSpc>
                <a:spcPts val="3926"/>
              </a:lnSpc>
              <a:spcBef>
                <a:spcPct val="0"/>
              </a:spcBef>
            </a:pPr>
            <a:r>
              <a:rPr lang="en-US" sz="2845" spc="22">
                <a:solidFill>
                  <a:srgbClr val="FFFFFF"/>
                </a:solidFill>
                <a:latin typeface="Archivo Black"/>
              </a:rPr>
              <a:t>LATAR BELAKANG DAN TUJUAN</a:t>
            </a:r>
          </a:p>
        </p:txBody>
      </p:sp>
      <p:grpSp>
        <p:nvGrpSpPr>
          <p:cNvPr name="Group 11" id="11"/>
          <p:cNvGrpSpPr/>
          <p:nvPr/>
        </p:nvGrpSpPr>
        <p:grpSpPr>
          <a:xfrm rot="0">
            <a:off x="916860" y="3148979"/>
            <a:ext cx="5689104" cy="275488"/>
            <a:chOff x="0" y="0"/>
            <a:chExt cx="4519796" cy="218865"/>
          </a:xfrm>
        </p:grpSpPr>
        <p:sp>
          <p:nvSpPr>
            <p:cNvPr name="Freeform 12" id="12"/>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13" id="13"/>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794480" y="7441626"/>
            <a:ext cx="736150" cy="662821"/>
            <a:chOff x="0" y="0"/>
            <a:chExt cx="193883" cy="174570"/>
          </a:xfrm>
        </p:grpSpPr>
        <p:sp>
          <p:nvSpPr>
            <p:cNvPr name="Freeform 15" id="15"/>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16" id="16"/>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sp>
        <p:nvSpPr>
          <p:cNvPr name="TextBox 17" id="17"/>
          <p:cNvSpPr txBox="true"/>
          <p:nvPr/>
        </p:nvSpPr>
        <p:spPr>
          <a:xfrm rot="0">
            <a:off x="2797145" y="7403526"/>
            <a:ext cx="8081156" cy="1913746"/>
          </a:xfrm>
          <a:prstGeom prst="rect">
            <a:avLst/>
          </a:prstGeom>
        </p:spPr>
        <p:txBody>
          <a:bodyPr anchor="t" rtlCol="false" tIns="0" lIns="0" bIns="0" rIns="0">
            <a:spAutoFit/>
          </a:bodyPr>
          <a:lstStyle/>
          <a:p>
            <a:pPr>
              <a:lnSpc>
                <a:spcPts val="3049"/>
              </a:lnSpc>
            </a:pPr>
            <a:r>
              <a:rPr lang="en-US" sz="2210" spc="216">
                <a:solidFill>
                  <a:srgbClr val="000000"/>
                </a:solidFill>
                <a:latin typeface="Montserrat Light Bold"/>
              </a:rPr>
              <a:t>Tujuan</a:t>
            </a:r>
          </a:p>
          <a:p>
            <a:pPr algn="l" marL="0" indent="0" lvl="0">
              <a:lnSpc>
                <a:spcPts val="3049"/>
              </a:lnSpc>
              <a:spcBef>
                <a:spcPct val="0"/>
              </a:spcBef>
            </a:pPr>
            <a:r>
              <a:rPr lang="en-US" sz="2210" spc="216">
                <a:solidFill>
                  <a:srgbClr val="000000"/>
                </a:solidFill>
                <a:latin typeface="Montserrat Light"/>
              </a:rPr>
              <a:t>Model ini akan membantu perusahaan pemberi pinjaman dalam membuat keputusan yang terinformasi tentang persetujuan dan penolakan pinjaman.</a:t>
            </a:r>
          </a:p>
        </p:txBody>
      </p:sp>
      <p:grpSp>
        <p:nvGrpSpPr>
          <p:cNvPr name="Group 18" id="18"/>
          <p:cNvGrpSpPr/>
          <p:nvPr/>
        </p:nvGrpSpPr>
        <p:grpSpPr>
          <a:xfrm rot="0">
            <a:off x="12085550" y="-131220"/>
            <a:ext cx="9534019" cy="1112295"/>
            <a:chOff x="0" y="0"/>
            <a:chExt cx="1876002" cy="218865"/>
          </a:xfrm>
        </p:grpSpPr>
        <p:sp>
          <p:nvSpPr>
            <p:cNvPr name="Freeform 19" id="19"/>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20" id="20"/>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21" id="21"/>
          <p:cNvSpPr/>
          <p:nvPr/>
        </p:nvSpPr>
        <p:spPr>
          <a:xfrm>
            <a:off x="-715490" y="962025"/>
            <a:ext cx="12921291" cy="0"/>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11862853" y="3863161"/>
            <a:ext cx="5906985" cy="5909331"/>
            <a:chOff x="0" y="0"/>
            <a:chExt cx="7875980" cy="7879108"/>
          </a:xfrm>
        </p:grpSpPr>
        <p:grpSp>
          <p:nvGrpSpPr>
            <p:cNvPr name="Group 23" id="23"/>
            <p:cNvGrpSpPr/>
            <p:nvPr/>
          </p:nvGrpSpPr>
          <p:grpSpPr>
            <a:xfrm rot="0">
              <a:off x="3456526" y="0"/>
              <a:ext cx="4419455" cy="4419455"/>
              <a:chOff x="0" y="0"/>
              <a:chExt cx="4872604" cy="4872604"/>
            </a:xfrm>
          </p:grpSpPr>
          <p:sp>
            <p:nvSpPr>
              <p:cNvPr name="Freeform 24" id="24"/>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25" id="25"/>
            <p:cNvGrpSpPr/>
            <p:nvPr/>
          </p:nvGrpSpPr>
          <p:grpSpPr>
            <a:xfrm rot="0">
              <a:off x="0" y="31224"/>
              <a:ext cx="4419455" cy="4435171"/>
              <a:chOff x="0" y="0"/>
              <a:chExt cx="4872604" cy="4889931"/>
            </a:xfrm>
          </p:grpSpPr>
          <p:sp>
            <p:nvSpPr>
              <p:cNvPr name="Freeform 26" id="26"/>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27" id="27"/>
            <p:cNvGrpSpPr/>
            <p:nvPr/>
          </p:nvGrpSpPr>
          <p:grpSpPr>
            <a:xfrm rot="0">
              <a:off x="3423334" y="3458344"/>
              <a:ext cx="4419455" cy="4420764"/>
              <a:chOff x="0" y="0"/>
              <a:chExt cx="4872604" cy="4874047"/>
            </a:xfrm>
          </p:grpSpPr>
          <p:sp>
            <p:nvSpPr>
              <p:cNvPr name="Freeform 28" id="28"/>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29" id="29"/>
            <p:cNvGrpSpPr/>
            <p:nvPr/>
          </p:nvGrpSpPr>
          <p:grpSpPr>
            <a:xfrm rot="0">
              <a:off x="1196119" y="1165299"/>
              <a:ext cx="2027217" cy="202721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31" id="3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2" id="32"/>
            <p:cNvGrpSpPr/>
            <p:nvPr/>
          </p:nvGrpSpPr>
          <p:grpSpPr>
            <a:xfrm rot="0">
              <a:off x="4651269" y="4667967"/>
              <a:ext cx="2029967" cy="202996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34" id="3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5" id="35"/>
            <p:cNvGrpSpPr/>
            <p:nvPr/>
          </p:nvGrpSpPr>
          <p:grpSpPr>
            <a:xfrm rot="0">
              <a:off x="4621825" y="1165299"/>
              <a:ext cx="2088856" cy="208885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37" id="3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38" id="38"/>
            <p:cNvSpPr/>
            <p:nvPr/>
          </p:nvSpPr>
          <p:spPr>
            <a:xfrm flipH="false" flipV="false" rot="0">
              <a:off x="1538892" y="1538564"/>
              <a:ext cx="1341671" cy="1280686"/>
            </a:xfrm>
            <a:custGeom>
              <a:avLst/>
              <a:gdLst/>
              <a:ahLst/>
              <a:cxnLst/>
              <a:rect r="r" b="b" t="t" l="l"/>
              <a:pathLst>
                <a:path h="1280686" w="1341671">
                  <a:moveTo>
                    <a:pt x="0" y="0"/>
                  </a:moveTo>
                  <a:lnTo>
                    <a:pt x="1341671" y="0"/>
                  </a:lnTo>
                  <a:lnTo>
                    <a:pt x="1341671" y="1280687"/>
                  </a:lnTo>
                  <a:lnTo>
                    <a:pt x="0" y="12806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9" id="39"/>
            <p:cNvSpPr/>
            <p:nvPr/>
          </p:nvSpPr>
          <p:spPr>
            <a:xfrm flipH="false" flipV="false" rot="0">
              <a:off x="5064313" y="1549914"/>
              <a:ext cx="1203880" cy="1221650"/>
            </a:xfrm>
            <a:custGeom>
              <a:avLst/>
              <a:gdLst/>
              <a:ahLst/>
              <a:cxnLst/>
              <a:rect r="r" b="b" t="t" l="l"/>
              <a:pathLst>
                <a:path h="1221650" w="1203880">
                  <a:moveTo>
                    <a:pt x="0" y="0"/>
                  </a:moveTo>
                  <a:lnTo>
                    <a:pt x="1203880" y="0"/>
                  </a:lnTo>
                  <a:lnTo>
                    <a:pt x="1203880" y="1221650"/>
                  </a:lnTo>
                  <a:lnTo>
                    <a:pt x="0" y="1221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0" id="40"/>
            <p:cNvSpPr/>
            <p:nvPr/>
          </p:nvSpPr>
          <p:spPr>
            <a:xfrm flipH="false" flipV="false" rot="0">
              <a:off x="5064313" y="5052354"/>
              <a:ext cx="1203880" cy="1203880"/>
            </a:xfrm>
            <a:custGeom>
              <a:avLst/>
              <a:gdLst/>
              <a:ahLst/>
              <a:cxnLst/>
              <a:rect r="r" b="b" t="t" l="l"/>
              <a:pathLst>
                <a:path h="1203880" w="1203880">
                  <a:moveTo>
                    <a:pt x="0" y="0"/>
                  </a:moveTo>
                  <a:lnTo>
                    <a:pt x="1203880" y="0"/>
                  </a:lnTo>
                  <a:lnTo>
                    <a:pt x="1203880" y="1203880"/>
                  </a:lnTo>
                  <a:lnTo>
                    <a:pt x="0" y="1203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13303" y="3699913"/>
            <a:ext cx="2578727" cy="1432874"/>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5" id="5"/>
          <p:cNvGrpSpPr/>
          <p:nvPr/>
        </p:nvGrpSpPr>
        <p:grpSpPr>
          <a:xfrm rot="0">
            <a:off x="1514184" y="4098975"/>
            <a:ext cx="2087711" cy="2089050"/>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3988013" y="4097636"/>
            <a:ext cx="2088157" cy="2086818"/>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3873740" y="5103326"/>
            <a:ext cx="2582745" cy="1431089"/>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6713659" y="3726249"/>
            <a:ext cx="2578727" cy="1432874"/>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6814541" y="4125311"/>
            <a:ext cx="2087711" cy="2089050"/>
            <a:chOff x="0" y="0"/>
            <a:chExt cx="3367440" cy="3369600"/>
          </a:xfrm>
        </p:grpSpPr>
        <p:sp>
          <p:nvSpPr>
            <p:cNvPr name="Freeform 14" id="1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9288369" y="4123972"/>
            <a:ext cx="2088157" cy="2086818"/>
            <a:chOff x="0" y="0"/>
            <a:chExt cx="3368160" cy="3366000"/>
          </a:xfrm>
        </p:grpSpPr>
        <p:sp>
          <p:nvSpPr>
            <p:cNvPr name="Freeform 16" id="16"/>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9174096" y="5129662"/>
            <a:ext cx="2582745" cy="1431089"/>
            <a:chOff x="0" y="0"/>
            <a:chExt cx="4165920" cy="2308320"/>
          </a:xfrm>
        </p:grpSpPr>
        <p:sp>
          <p:nvSpPr>
            <p:cNvPr name="Freeform 18" id="18"/>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2014016" y="3722678"/>
            <a:ext cx="2578727" cy="1432874"/>
            <a:chOff x="0" y="0"/>
            <a:chExt cx="4159440" cy="2311200"/>
          </a:xfrm>
        </p:grpSpPr>
        <p:sp>
          <p:nvSpPr>
            <p:cNvPr name="Freeform 20" id="20"/>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2114897" y="4121740"/>
            <a:ext cx="2087711" cy="2089050"/>
            <a:chOff x="0" y="0"/>
            <a:chExt cx="3367440" cy="3369600"/>
          </a:xfrm>
        </p:grpSpPr>
        <p:sp>
          <p:nvSpPr>
            <p:cNvPr name="Freeform 22" id="22"/>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4588726" y="4120401"/>
            <a:ext cx="2088157" cy="2086818"/>
            <a:chOff x="0" y="0"/>
            <a:chExt cx="3368160" cy="3366000"/>
          </a:xfrm>
        </p:grpSpPr>
        <p:sp>
          <p:nvSpPr>
            <p:cNvPr name="Freeform 24" id="24"/>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sp>
        <p:nvSpPr>
          <p:cNvPr name="Freeform 25" id="25"/>
          <p:cNvSpPr/>
          <p:nvPr/>
        </p:nvSpPr>
        <p:spPr>
          <a:xfrm flipH="false" flipV="false" rot="0">
            <a:off x="2069511" y="4580104"/>
            <a:ext cx="977057" cy="1121882"/>
          </a:xfrm>
          <a:custGeom>
            <a:avLst/>
            <a:gdLst/>
            <a:ahLst/>
            <a:cxnLst/>
            <a:rect r="r" b="b" t="t" l="l"/>
            <a:pathLst>
              <a:path h="1121882" w="977057">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4567689" y="4719021"/>
            <a:ext cx="928806" cy="896720"/>
          </a:xfrm>
          <a:custGeom>
            <a:avLst/>
            <a:gdLst/>
            <a:ahLst/>
            <a:cxnLst/>
            <a:rect r="r" b="b" t="t" l="l"/>
            <a:pathLst>
              <a:path h="896720" w="928806">
                <a:moveTo>
                  <a:pt x="0" y="0"/>
                </a:moveTo>
                <a:lnTo>
                  <a:pt x="928805" y="0"/>
                </a:lnTo>
                <a:lnTo>
                  <a:pt x="928805" y="896720"/>
                </a:lnTo>
                <a:lnTo>
                  <a:pt x="0" y="896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2661056" y="4741787"/>
            <a:ext cx="995393" cy="955577"/>
          </a:xfrm>
          <a:custGeom>
            <a:avLst/>
            <a:gdLst/>
            <a:ahLst/>
            <a:cxnLst/>
            <a:rect r="r" b="b" t="t" l="l"/>
            <a:pathLst>
              <a:path h="955577" w="995393">
                <a:moveTo>
                  <a:pt x="0" y="0"/>
                </a:moveTo>
                <a:lnTo>
                  <a:pt x="995394" y="0"/>
                </a:lnTo>
                <a:lnTo>
                  <a:pt x="995394" y="955577"/>
                </a:lnTo>
                <a:lnTo>
                  <a:pt x="0" y="955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9863887" y="4719021"/>
            <a:ext cx="1114987" cy="952807"/>
          </a:xfrm>
          <a:custGeom>
            <a:avLst/>
            <a:gdLst/>
            <a:ahLst/>
            <a:cxnLst/>
            <a:rect r="r" b="b" t="t" l="l"/>
            <a:pathLst>
              <a:path h="952807" w="1114987">
                <a:moveTo>
                  <a:pt x="0" y="0"/>
                </a:moveTo>
                <a:lnTo>
                  <a:pt x="1114987" y="0"/>
                </a:lnTo>
                <a:lnTo>
                  <a:pt x="1114987" y="952808"/>
                </a:lnTo>
                <a:lnTo>
                  <a:pt x="0" y="9528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7418509" y="4719021"/>
            <a:ext cx="831541" cy="952807"/>
          </a:xfrm>
          <a:custGeom>
            <a:avLst/>
            <a:gdLst/>
            <a:ahLst/>
            <a:cxnLst/>
            <a:rect r="r" b="b" t="t" l="l"/>
            <a:pathLst>
              <a:path h="952807" w="831541">
                <a:moveTo>
                  <a:pt x="0" y="0"/>
                </a:moveTo>
                <a:lnTo>
                  <a:pt x="831541" y="0"/>
                </a:lnTo>
                <a:lnTo>
                  <a:pt x="831541" y="952808"/>
                </a:lnTo>
                <a:lnTo>
                  <a:pt x="0" y="9528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15164243" y="4675888"/>
            <a:ext cx="926844" cy="1084604"/>
          </a:xfrm>
          <a:custGeom>
            <a:avLst/>
            <a:gdLst/>
            <a:ahLst/>
            <a:cxnLst/>
            <a:rect r="r" b="b" t="t" l="l"/>
            <a:pathLst>
              <a:path h="1084604" w="926844">
                <a:moveTo>
                  <a:pt x="0" y="0"/>
                </a:moveTo>
                <a:lnTo>
                  <a:pt x="926844" y="0"/>
                </a:lnTo>
                <a:lnTo>
                  <a:pt x="926844" y="1084604"/>
                </a:lnTo>
                <a:lnTo>
                  <a:pt x="0" y="10846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0">
            <a:off x="834408" y="6496315"/>
            <a:ext cx="3447263" cy="426255"/>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Pemahaman data</a:t>
            </a:r>
          </a:p>
        </p:txBody>
      </p:sp>
      <p:sp>
        <p:nvSpPr>
          <p:cNvPr name="TextBox 32" id="32"/>
          <p:cNvSpPr txBox="true"/>
          <p:nvPr/>
        </p:nvSpPr>
        <p:spPr>
          <a:xfrm rot="0">
            <a:off x="3988013" y="2473590"/>
            <a:ext cx="2565518" cy="873897"/>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Penentuan Target</a:t>
            </a:r>
          </a:p>
        </p:txBody>
      </p:sp>
      <p:sp>
        <p:nvSpPr>
          <p:cNvPr name="TextBox 33" id="33"/>
          <p:cNvSpPr txBox="true"/>
          <p:nvPr/>
        </p:nvSpPr>
        <p:spPr>
          <a:xfrm rot="0">
            <a:off x="6885185" y="6496315"/>
            <a:ext cx="2453936" cy="426255"/>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Data Cleaning</a:t>
            </a:r>
          </a:p>
        </p:txBody>
      </p:sp>
      <p:sp>
        <p:nvSpPr>
          <p:cNvPr name="TextBox 34" id="34"/>
          <p:cNvSpPr txBox="true"/>
          <p:nvPr/>
        </p:nvSpPr>
        <p:spPr>
          <a:xfrm rot="0">
            <a:off x="9339121" y="2388052"/>
            <a:ext cx="1986653" cy="873897"/>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Data Splitting</a:t>
            </a:r>
          </a:p>
        </p:txBody>
      </p:sp>
      <p:sp>
        <p:nvSpPr>
          <p:cNvPr name="TextBox 35" id="35"/>
          <p:cNvSpPr txBox="true"/>
          <p:nvPr/>
        </p:nvSpPr>
        <p:spPr>
          <a:xfrm rot="0">
            <a:off x="12114897" y="6466571"/>
            <a:ext cx="2660737" cy="873897"/>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Data Prepocessing</a:t>
            </a:r>
          </a:p>
        </p:txBody>
      </p:sp>
      <p:sp>
        <p:nvSpPr>
          <p:cNvPr name="TextBox 36" id="36"/>
          <p:cNvSpPr txBox="true"/>
          <p:nvPr/>
        </p:nvSpPr>
        <p:spPr>
          <a:xfrm rot="0">
            <a:off x="14690230" y="2453415"/>
            <a:ext cx="1986653" cy="873897"/>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Modeling &amp; Evaluasi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68928" y="4367654"/>
            <a:ext cx="15145216" cy="5115846"/>
          </a:xfrm>
          <a:custGeom>
            <a:avLst/>
            <a:gdLst/>
            <a:ahLst/>
            <a:cxnLst/>
            <a:rect r="r" b="b" t="t" l="l"/>
            <a:pathLst>
              <a:path h="5115846" w="15145216">
                <a:moveTo>
                  <a:pt x="0" y="0"/>
                </a:moveTo>
                <a:lnTo>
                  <a:pt x="15145217" y="0"/>
                </a:lnTo>
                <a:lnTo>
                  <a:pt x="15145217" y="5115846"/>
                </a:lnTo>
                <a:lnTo>
                  <a:pt x="0" y="5115846"/>
                </a:lnTo>
                <a:lnTo>
                  <a:pt x="0" y="0"/>
                </a:lnTo>
                <a:close/>
              </a:path>
            </a:pathLst>
          </a:custGeom>
          <a:blipFill>
            <a:blip r:embed="rId3"/>
            <a:stretch>
              <a:fillRect l="0" t="0" r="0" b="0"/>
            </a:stretch>
          </a:blipFill>
        </p:spPr>
      </p:sp>
      <p:grpSp>
        <p:nvGrpSpPr>
          <p:cNvPr name="Group 4" id="4"/>
          <p:cNvGrpSpPr/>
          <p:nvPr/>
        </p:nvGrpSpPr>
        <p:grpSpPr>
          <a:xfrm rot="0">
            <a:off x="15023986" y="0"/>
            <a:ext cx="6528028" cy="6166965"/>
            <a:chOff x="0" y="0"/>
            <a:chExt cx="8704037" cy="8222619"/>
          </a:xfrm>
        </p:grpSpPr>
        <p:grpSp>
          <p:nvGrpSpPr>
            <p:cNvPr name="Group 5" id="5"/>
            <p:cNvGrpSpPr/>
            <p:nvPr/>
          </p:nvGrpSpPr>
          <p:grpSpPr>
            <a:xfrm rot="0">
              <a:off x="672782" y="753018"/>
              <a:ext cx="7359276" cy="7360079"/>
              <a:chOff x="0" y="0"/>
              <a:chExt cx="6603840" cy="6604560"/>
            </a:xfrm>
          </p:grpSpPr>
          <p:sp>
            <p:nvSpPr>
              <p:cNvPr name="Freeform 6" id="6"/>
              <p:cNvSpPr/>
              <p:nvPr/>
            </p:nvSpPr>
            <p:spPr>
              <a:xfrm flipH="false" flipV="false" rot="0">
                <a:off x="0" y="0"/>
                <a:ext cx="6603873" cy="6604508"/>
              </a:xfrm>
              <a:custGeom>
                <a:avLst/>
                <a:gdLst/>
                <a:ahLst/>
                <a:cxnLst/>
                <a:rect r="r" b="b" t="t" l="l"/>
                <a:pathLst>
                  <a:path h="6604508" w="6603873">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name="Group 7" id="7"/>
            <p:cNvGrpSpPr/>
            <p:nvPr/>
          </p:nvGrpSpPr>
          <p:grpSpPr>
            <a:xfrm rot="0">
              <a:off x="1967395" y="2667858"/>
              <a:ext cx="1500419" cy="2437580"/>
              <a:chOff x="0" y="0"/>
              <a:chExt cx="1346400" cy="2187360"/>
            </a:xfrm>
          </p:grpSpPr>
          <p:sp>
            <p:nvSpPr>
              <p:cNvPr name="Freeform 8" id="8"/>
              <p:cNvSpPr/>
              <p:nvPr/>
            </p:nvSpPr>
            <p:spPr>
              <a:xfrm flipH="false" flipV="false" rot="0">
                <a:off x="0" y="0"/>
                <a:ext cx="1346454" cy="2187448"/>
              </a:xfrm>
              <a:custGeom>
                <a:avLst/>
                <a:gdLst/>
                <a:ahLst/>
                <a:cxnLst/>
                <a:rect r="r" b="b" t="t" l="l"/>
                <a:pathLst>
                  <a:path h="2187448" w="1346454">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2278712" y="4861519"/>
              <a:ext cx="2070097" cy="1744338"/>
              <a:chOff x="0" y="0"/>
              <a:chExt cx="1857600" cy="1565280"/>
            </a:xfrm>
          </p:grpSpPr>
          <p:sp>
            <p:nvSpPr>
              <p:cNvPr name="Freeform 10" id="10"/>
              <p:cNvSpPr/>
              <p:nvPr/>
            </p:nvSpPr>
            <p:spPr>
              <a:xfrm flipH="false" flipV="false" rot="0">
                <a:off x="0" y="0"/>
                <a:ext cx="1857629" cy="1565275"/>
              </a:xfrm>
              <a:custGeom>
                <a:avLst/>
                <a:gdLst/>
                <a:ahLst/>
                <a:cxnLst/>
                <a:rect r="r" b="b" t="t" l="l"/>
                <a:pathLst>
                  <a:path h="1565275" w="1857629">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4348809" y="4861519"/>
              <a:ext cx="2070097" cy="1744338"/>
              <a:chOff x="0" y="0"/>
              <a:chExt cx="1857600" cy="1565280"/>
            </a:xfrm>
          </p:grpSpPr>
          <p:sp>
            <p:nvSpPr>
              <p:cNvPr name="Freeform 12" id="12"/>
              <p:cNvSpPr/>
              <p:nvPr/>
            </p:nvSpPr>
            <p:spPr>
              <a:xfrm flipH="false" flipV="false" rot="0">
                <a:off x="0" y="0"/>
                <a:ext cx="1857629" cy="1565275"/>
              </a:xfrm>
              <a:custGeom>
                <a:avLst/>
                <a:gdLst/>
                <a:ahLst/>
                <a:cxnLst/>
                <a:rect r="r" b="b" t="t" l="l"/>
                <a:pathLst>
                  <a:path h="1565275" w="1857629">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5233014" y="2667858"/>
              <a:ext cx="1497210" cy="2437580"/>
              <a:chOff x="0" y="0"/>
              <a:chExt cx="1343520" cy="2187360"/>
            </a:xfrm>
          </p:grpSpPr>
          <p:sp>
            <p:nvSpPr>
              <p:cNvPr name="Freeform 14" id="14"/>
              <p:cNvSpPr/>
              <p:nvPr/>
            </p:nvSpPr>
            <p:spPr>
              <a:xfrm flipH="false" flipV="false" rot="0">
                <a:off x="0" y="0"/>
                <a:ext cx="1343533" cy="2187321"/>
              </a:xfrm>
              <a:custGeom>
                <a:avLst/>
                <a:gdLst/>
                <a:ahLst/>
                <a:cxnLst/>
                <a:rect r="r" b="b" t="t" l="l"/>
                <a:pathLst>
                  <a:path h="2187321" w="1343533">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3071447" y="1942522"/>
              <a:ext cx="2554725" cy="1252489"/>
              <a:chOff x="0" y="0"/>
              <a:chExt cx="2292480" cy="1123920"/>
            </a:xfrm>
          </p:grpSpPr>
          <p:sp>
            <p:nvSpPr>
              <p:cNvPr name="Freeform 16" id="16"/>
              <p:cNvSpPr/>
              <p:nvPr/>
            </p:nvSpPr>
            <p:spPr>
              <a:xfrm flipH="false" flipV="false" rot="0">
                <a:off x="0" y="0"/>
                <a:ext cx="2292477" cy="1123950"/>
              </a:xfrm>
              <a:custGeom>
                <a:avLst/>
                <a:gdLst/>
                <a:ahLst/>
                <a:cxnLst/>
                <a:rect r="r" b="b" t="t" l="l"/>
                <a:pathLst>
                  <a:path h="1123950" w="2292477">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3269631" y="3308144"/>
              <a:ext cx="2158357" cy="2158357"/>
              <a:chOff x="0" y="0"/>
              <a:chExt cx="1936800" cy="1936800"/>
            </a:xfrm>
          </p:grpSpPr>
          <p:sp>
            <p:nvSpPr>
              <p:cNvPr name="Freeform 18" id="18"/>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3545644" y="0"/>
              <a:ext cx="1609541" cy="1609541"/>
              <a:chOff x="0" y="0"/>
              <a:chExt cx="1444320" cy="1444320"/>
            </a:xfrm>
          </p:grpSpPr>
          <p:sp>
            <p:nvSpPr>
              <p:cNvPr name="Freeform 20" id="20"/>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7094497" y="2515409"/>
              <a:ext cx="1609541" cy="1610343"/>
              <a:chOff x="0" y="0"/>
              <a:chExt cx="1444320" cy="1445040"/>
            </a:xfrm>
          </p:grpSpPr>
          <p:sp>
            <p:nvSpPr>
              <p:cNvPr name="Freeform 22" id="22"/>
              <p:cNvSpPr/>
              <p:nvPr/>
            </p:nvSpPr>
            <p:spPr>
              <a:xfrm flipH="false" flipV="false" rot="0">
                <a:off x="0" y="0"/>
                <a:ext cx="1444244" cy="1445006"/>
              </a:xfrm>
              <a:custGeom>
                <a:avLst/>
                <a:gdLst/>
                <a:ahLst/>
                <a:cxnLst/>
                <a:rect r="r" b="b" t="t" l="l"/>
                <a:pathLst>
                  <a:path h="1445006" w="1444244">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5771399" y="6613079"/>
              <a:ext cx="1609541" cy="1609541"/>
              <a:chOff x="0" y="0"/>
              <a:chExt cx="1444320" cy="1444320"/>
            </a:xfrm>
          </p:grpSpPr>
          <p:sp>
            <p:nvSpPr>
              <p:cNvPr name="Freeform 24" id="24"/>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5" id="25"/>
            <p:cNvGrpSpPr/>
            <p:nvPr/>
          </p:nvGrpSpPr>
          <p:grpSpPr>
            <a:xfrm rot="0">
              <a:off x="1412159" y="6613079"/>
              <a:ext cx="1609541" cy="1609541"/>
              <a:chOff x="0" y="0"/>
              <a:chExt cx="1444320" cy="1444320"/>
            </a:xfrm>
          </p:grpSpPr>
          <p:sp>
            <p:nvSpPr>
              <p:cNvPr name="Freeform 26" id="26"/>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7" id="27"/>
            <p:cNvGrpSpPr/>
            <p:nvPr/>
          </p:nvGrpSpPr>
          <p:grpSpPr>
            <a:xfrm rot="0">
              <a:off x="0" y="2515409"/>
              <a:ext cx="1610343" cy="1610343"/>
              <a:chOff x="0" y="0"/>
              <a:chExt cx="1445040" cy="1445040"/>
            </a:xfrm>
          </p:grpSpPr>
          <p:sp>
            <p:nvSpPr>
              <p:cNvPr name="Freeform 28" id="28"/>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Freeform 29" id="29"/>
            <p:cNvSpPr/>
            <p:nvPr/>
          </p:nvSpPr>
          <p:spPr>
            <a:xfrm flipH="false" flipV="false" rot="0">
              <a:off x="3893151" y="3830486"/>
              <a:ext cx="911317" cy="720905"/>
            </a:xfrm>
            <a:custGeom>
              <a:avLst/>
              <a:gdLst/>
              <a:ahLst/>
              <a:cxnLst/>
              <a:rect r="r" b="b" t="t" l="l"/>
              <a:pathLst>
                <a:path h="720905" w="911317">
                  <a:moveTo>
                    <a:pt x="0" y="0"/>
                  </a:moveTo>
                  <a:lnTo>
                    <a:pt x="911317" y="0"/>
                  </a:lnTo>
                  <a:lnTo>
                    <a:pt x="911317" y="720904"/>
                  </a:lnTo>
                  <a:lnTo>
                    <a:pt x="0" y="720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6121506" y="6967226"/>
              <a:ext cx="972991" cy="948224"/>
            </a:xfrm>
            <a:custGeom>
              <a:avLst/>
              <a:gdLst/>
              <a:ahLst/>
              <a:cxnLst/>
              <a:rect r="r" b="b" t="t" l="l"/>
              <a:pathLst>
                <a:path h="948224" w="972991">
                  <a:moveTo>
                    <a:pt x="0" y="0"/>
                  </a:moveTo>
                  <a:lnTo>
                    <a:pt x="972991" y="0"/>
                  </a:lnTo>
                  <a:lnTo>
                    <a:pt x="972991" y="948224"/>
                  </a:lnTo>
                  <a:lnTo>
                    <a:pt x="0" y="9482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7435161" y="2766501"/>
              <a:ext cx="928211" cy="892771"/>
            </a:xfrm>
            <a:custGeom>
              <a:avLst/>
              <a:gdLst/>
              <a:ahLst/>
              <a:cxnLst/>
              <a:rect r="r" b="b" t="t" l="l"/>
              <a:pathLst>
                <a:path h="892771" w="928211">
                  <a:moveTo>
                    <a:pt x="0" y="0"/>
                  </a:moveTo>
                  <a:lnTo>
                    <a:pt x="928212" y="0"/>
                  </a:lnTo>
                  <a:lnTo>
                    <a:pt x="928212" y="892771"/>
                  </a:lnTo>
                  <a:lnTo>
                    <a:pt x="0" y="8927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1701524" y="6920248"/>
              <a:ext cx="1030811" cy="995201"/>
            </a:xfrm>
            <a:custGeom>
              <a:avLst/>
              <a:gdLst/>
              <a:ahLst/>
              <a:cxnLst/>
              <a:rect r="r" b="b" t="t" l="l"/>
              <a:pathLst>
                <a:path h="995201" w="1030811">
                  <a:moveTo>
                    <a:pt x="0" y="0"/>
                  </a:moveTo>
                  <a:lnTo>
                    <a:pt x="1030811" y="0"/>
                  </a:lnTo>
                  <a:lnTo>
                    <a:pt x="1030811" y="995202"/>
                  </a:lnTo>
                  <a:lnTo>
                    <a:pt x="0" y="9952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3" id="33"/>
            <p:cNvSpPr/>
            <p:nvPr/>
          </p:nvSpPr>
          <p:spPr>
            <a:xfrm flipH="false" flipV="false" rot="0">
              <a:off x="3893151" y="365196"/>
              <a:ext cx="902112" cy="879149"/>
            </a:xfrm>
            <a:custGeom>
              <a:avLst/>
              <a:gdLst/>
              <a:ahLst/>
              <a:cxnLst/>
              <a:rect r="r" b="b" t="t" l="l"/>
              <a:pathLst>
                <a:path h="879149" w="902112">
                  <a:moveTo>
                    <a:pt x="0" y="0"/>
                  </a:moveTo>
                  <a:lnTo>
                    <a:pt x="902112" y="0"/>
                  </a:lnTo>
                  <a:lnTo>
                    <a:pt x="902112" y="879149"/>
                  </a:lnTo>
                  <a:lnTo>
                    <a:pt x="0" y="879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244469" y="2694625"/>
              <a:ext cx="1121405" cy="1135861"/>
            </a:xfrm>
            <a:custGeom>
              <a:avLst/>
              <a:gdLst/>
              <a:ahLst/>
              <a:cxnLst/>
              <a:rect r="r" b="b" t="t" l="l"/>
              <a:pathLst>
                <a:path h="1135861" w="1121405">
                  <a:moveTo>
                    <a:pt x="0" y="0"/>
                  </a:moveTo>
                  <a:lnTo>
                    <a:pt x="1121405" y="0"/>
                  </a:lnTo>
                  <a:lnTo>
                    <a:pt x="1121405" y="1135861"/>
                  </a:lnTo>
                  <a:lnTo>
                    <a:pt x="0" y="113586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5" id="35"/>
            <p:cNvSpPr txBox="true"/>
            <p:nvPr/>
          </p:nvSpPr>
          <p:spPr>
            <a:xfrm rot="0">
              <a:off x="3459429" y="4618110"/>
              <a:ext cx="1778760" cy="326050"/>
            </a:xfrm>
            <a:prstGeom prst="rect">
              <a:avLst/>
            </a:prstGeom>
          </p:spPr>
          <p:txBody>
            <a:bodyPr anchor="t" rtlCol="false" tIns="0" lIns="0" bIns="0" rIns="0">
              <a:spAutoFit/>
            </a:bodyPr>
            <a:lstStyle/>
            <a:p>
              <a:pPr algn="ctr">
                <a:lnSpc>
                  <a:spcPts val="1905"/>
                </a:lnSpc>
              </a:pPr>
              <a:r>
                <a:rPr lang="en-US" sz="1587" spc="-31">
                  <a:solidFill>
                    <a:srgbClr val="F2F4F5"/>
                  </a:solidFill>
                  <a:latin typeface="Montserrat Light"/>
                </a:rPr>
                <a:t>BORCELLE</a:t>
              </a:r>
            </a:p>
          </p:txBody>
        </p:sp>
      </p:grpSp>
      <p:sp>
        <p:nvSpPr>
          <p:cNvPr name="TextBox 36" id="36"/>
          <p:cNvSpPr txBox="true"/>
          <p:nvPr/>
        </p:nvSpPr>
        <p:spPr>
          <a:xfrm rot="0">
            <a:off x="1028700" y="914400"/>
            <a:ext cx="4386401" cy="1060417"/>
          </a:xfrm>
          <a:prstGeom prst="rect">
            <a:avLst/>
          </a:prstGeom>
        </p:spPr>
        <p:txBody>
          <a:bodyPr anchor="t" rtlCol="false" tIns="0" lIns="0" bIns="0" rIns="0">
            <a:spAutoFit/>
          </a:bodyPr>
          <a:lstStyle/>
          <a:p>
            <a:pPr algn="ctr">
              <a:lnSpc>
                <a:spcPts val="8400"/>
              </a:lnSpc>
              <a:spcBef>
                <a:spcPct val="0"/>
              </a:spcBef>
            </a:pPr>
            <a:r>
              <a:rPr lang="en-US" sz="6000" spc="-120">
                <a:solidFill>
                  <a:srgbClr val="010101"/>
                </a:solidFill>
                <a:latin typeface="Montserrat Light Bold"/>
              </a:rPr>
              <a:t>Dataset</a:t>
            </a:r>
          </a:p>
        </p:txBody>
      </p:sp>
      <p:sp>
        <p:nvSpPr>
          <p:cNvPr name="TextBox 37" id="37"/>
          <p:cNvSpPr txBox="true"/>
          <p:nvPr/>
        </p:nvSpPr>
        <p:spPr>
          <a:xfrm rot="0">
            <a:off x="1638074" y="2264481"/>
            <a:ext cx="13385912" cy="1580852"/>
          </a:xfrm>
          <a:prstGeom prst="rect">
            <a:avLst/>
          </a:prstGeom>
        </p:spPr>
        <p:txBody>
          <a:bodyPr anchor="t" rtlCol="false" tIns="0" lIns="0" bIns="0" rIns="0">
            <a:spAutoFit/>
          </a:bodyPr>
          <a:lstStyle/>
          <a:p>
            <a:pPr algn="ctr">
              <a:lnSpc>
                <a:spcPts val="4200"/>
              </a:lnSpc>
              <a:spcBef>
                <a:spcPct val="0"/>
              </a:spcBef>
            </a:pPr>
            <a:r>
              <a:rPr lang="en-US" sz="3000">
                <a:solidFill>
                  <a:srgbClr val="010101"/>
                </a:solidFill>
                <a:latin typeface="Montserrat Light"/>
              </a:rPr>
              <a:t>Dataset ini berisi data historis peminjaman credit yang terdiri dari 75 kolom dan baris sebanyak 466285. Dimana ada data loan, funded, term, rate dll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499727" y="4035440"/>
            <a:ext cx="12333861" cy="4706618"/>
          </a:xfrm>
          <a:custGeom>
            <a:avLst/>
            <a:gdLst/>
            <a:ahLst/>
            <a:cxnLst/>
            <a:rect r="r" b="b" t="t" l="l"/>
            <a:pathLst>
              <a:path h="4706618" w="12333861">
                <a:moveTo>
                  <a:pt x="0" y="0"/>
                </a:moveTo>
                <a:lnTo>
                  <a:pt x="12333860" y="0"/>
                </a:lnTo>
                <a:lnTo>
                  <a:pt x="12333860" y="4706618"/>
                </a:lnTo>
                <a:lnTo>
                  <a:pt x="0" y="4706618"/>
                </a:lnTo>
                <a:lnTo>
                  <a:pt x="0" y="0"/>
                </a:lnTo>
                <a:close/>
              </a:path>
            </a:pathLst>
          </a:custGeom>
          <a:blipFill>
            <a:blip r:embed="rId3"/>
            <a:stretch>
              <a:fillRect l="0" t="0" r="0" b="0"/>
            </a:stretch>
          </a:blipFill>
        </p:spPr>
      </p:sp>
      <p:sp>
        <p:nvSpPr>
          <p:cNvPr name="TextBox 4" id="4"/>
          <p:cNvSpPr txBox="true"/>
          <p:nvPr/>
        </p:nvSpPr>
        <p:spPr>
          <a:xfrm rot="0">
            <a:off x="4691953" y="1640882"/>
            <a:ext cx="8904094" cy="898359"/>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DATA CLEANING </a:t>
            </a:r>
          </a:p>
        </p:txBody>
      </p:sp>
      <p:sp>
        <p:nvSpPr>
          <p:cNvPr name="TextBox 5" id="5"/>
          <p:cNvSpPr txBox="true"/>
          <p:nvPr/>
        </p:nvSpPr>
        <p:spPr>
          <a:xfrm rot="0">
            <a:off x="4576738" y="2699649"/>
            <a:ext cx="9134523" cy="931535"/>
          </a:xfrm>
          <a:prstGeom prst="rect">
            <a:avLst/>
          </a:prstGeom>
        </p:spPr>
        <p:txBody>
          <a:bodyPr anchor="t" rtlCol="false" tIns="0" lIns="0" bIns="0" rIns="0">
            <a:spAutoFit/>
          </a:bodyPr>
          <a:lstStyle/>
          <a:p>
            <a:pPr algn="ctr">
              <a:lnSpc>
                <a:spcPts val="3780"/>
              </a:lnSpc>
            </a:pPr>
            <a:r>
              <a:rPr lang="en-US" sz="2700">
                <a:solidFill>
                  <a:srgbClr val="100F0D"/>
                </a:solidFill>
                <a:latin typeface="Montserrat Light"/>
              </a:rPr>
              <a:t>Dilakukan indetifikasi terhadap missing value dan menghapusnya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6455727" y="7409549"/>
            <a:ext cx="3189627" cy="8229600"/>
            <a:chOff x="0" y="0"/>
            <a:chExt cx="840066" cy="2167467"/>
          </a:xfrm>
        </p:grpSpPr>
        <p:sp>
          <p:nvSpPr>
            <p:cNvPr name="Freeform 4" id="4"/>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5" id="5"/>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0262700" y="6172200"/>
            <a:ext cx="3189627" cy="8229600"/>
            <a:chOff x="0" y="0"/>
            <a:chExt cx="840066" cy="2167467"/>
          </a:xfrm>
        </p:grpSpPr>
        <p:sp>
          <p:nvSpPr>
            <p:cNvPr name="Freeform 7" id="7"/>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8" id="8"/>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4069673" y="4761565"/>
            <a:ext cx="3189627" cy="8229600"/>
            <a:chOff x="0" y="0"/>
            <a:chExt cx="840066" cy="2167467"/>
          </a:xfrm>
        </p:grpSpPr>
        <p:sp>
          <p:nvSpPr>
            <p:cNvPr name="Freeform 10" id="10"/>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11" id="11"/>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646045" y="1988135"/>
            <a:ext cx="8616655" cy="3155365"/>
            <a:chOff x="0" y="0"/>
            <a:chExt cx="2269407" cy="831043"/>
          </a:xfrm>
        </p:grpSpPr>
        <p:sp>
          <p:nvSpPr>
            <p:cNvPr name="Freeform 13" id="13"/>
            <p:cNvSpPr/>
            <p:nvPr/>
          </p:nvSpPr>
          <p:spPr>
            <a:xfrm flipH="false" flipV="false" rot="0">
              <a:off x="0" y="0"/>
              <a:ext cx="2269407" cy="831043"/>
            </a:xfrm>
            <a:custGeom>
              <a:avLst/>
              <a:gdLst/>
              <a:ahLst/>
              <a:cxnLst/>
              <a:rect r="r" b="b" t="t" l="l"/>
              <a:pathLst>
                <a:path h="831043" w="2269407">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name="TextBox 14" id="14"/>
            <p:cNvSpPr txBox="true"/>
            <p:nvPr/>
          </p:nvSpPr>
          <p:spPr>
            <a:xfrm>
              <a:off x="0" y="-19050"/>
              <a:ext cx="2269407" cy="850093"/>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2108006" y="2499940"/>
            <a:ext cx="7692734" cy="1715211"/>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TARGET DAN SPLITTING</a:t>
            </a:r>
          </a:p>
        </p:txBody>
      </p:sp>
      <p:sp>
        <p:nvSpPr>
          <p:cNvPr name="Freeform 16" id="16"/>
          <p:cNvSpPr/>
          <p:nvPr/>
        </p:nvSpPr>
        <p:spPr>
          <a:xfrm flipH="false" flipV="false" rot="0">
            <a:off x="7586149" y="9410352"/>
            <a:ext cx="730009" cy="876648"/>
          </a:xfrm>
          <a:custGeom>
            <a:avLst/>
            <a:gdLst/>
            <a:ahLst/>
            <a:cxnLst/>
            <a:rect r="r" b="b" t="t" l="l"/>
            <a:pathLst>
              <a:path h="876648" w="730009">
                <a:moveTo>
                  <a:pt x="0" y="0"/>
                </a:moveTo>
                <a:lnTo>
                  <a:pt x="730009" y="0"/>
                </a:lnTo>
                <a:lnTo>
                  <a:pt x="730009" y="876648"/>
                </a:lnTo>
                <a:lnTo>
                  <a:pt x="0" y="876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6613767" y="7693520"/>
            <a:ext cx="2810608" cy="1716832"/>
          </a:xfrm>
          <a:prstGeom prst="rect">
            <a:avLst/>
          </a:prstGeom>
        </p:spPr>
        <p:txBody>
          <a:bodyPr anchor="t" rtlCol="false" tIns="0" lIns="0" bIns="0" rIns="0">
            <a:spAutoFit/>
          </a:bodyPr>
          <a:lstStyle/>
          <a:p>
            <a:pPr algn="ctr">
              <a:lnSpc>
                <a:spcPts val="2704"/>
              </a:lnSpc>
            </a:pPr>
            <a:r>
              <a:rPr lang="en-US" sz="1959" spc="27" u="sng">
                <a:solidFill>
                  <a:srgbClr val="040506"/>
                </a:solidFill>
                <a:latin typeface="Montserrat Classic Bold"/>
              </a:rPr>
              <a:t>Data Split</a:t>
            </a:r>
          </a:p>
          <a:p>
            <a:pPr algn="ctr">
              <a:lnSpc>
                <a:spcPts val="2704"/>
              </a:lnSpc>
            </a:pPr>
            <a:r>
              <a:rPr lang="en-US" sz="1959" spc="27">
                <a:solidFill>
                  <a:srgbClr val="040506"/>
                </a:solidFill>
                <a:latin typeface="Montserrat Classic Bold"/>
              </a:rPr>
              <a:t>Dataset secara umum dibagi menjadi 80% train dan 20% test</a:t>
            </a:r>
          </a:p>
        </p:txBody>
      </p:sp>
      <p:sp>
        <p:nvSpPr>
          <p:cNvPr name="TextBox 18" id="18"/>
          <p:cNvSpPr txBox="true"/>
          <p:nvPr/>
        </p:nvSpPr>
        <p:spPr>
          <a:xfrm rot="0">
            <a:off x="10422125" y="6580896"/>
            <a:ext cx="2870776" cy="1994852"/>
          </a:xfrm>
          <a:prstGeom prst="rect">
            <a:avLst/>
          </a:prstGeom>
        </p:spPr>
        <p:txBody>
          <a:bodyPr anchor="t" rtlCol="false" tIns="0" lIns="0" bIns="0" rIns="0">
            <a:spAutoFit/>
          </a:bodyPr>
          <a:lstStyle/>
          <a:p>
            <a:pPr algn="ctr">
              <a:lnSpc>
                <a:spcPts val="2625"/>
              </a:lnSpc>
            </a:pPr>
            <a:r>
              <a:rPr lang="en-US" sz="1902" spc="26" u="sng">
                <a:solidFill>
                  <a:srgbClr val="040506"/>
                </a:solidFill>
                <a:latin typeface="Montserrat Classic Bold"/>
              </a:rPr>
              <a:t>Target</a:t>
            </a:r>
          </a:p>
          <a:p>
            <a:pPr algn="ctr" marL="0" indent="0" lvl="0">
              <a:lnSpc>
                <a:spcPts val="2625"/>
              </a:lnSpc>
              <a:spcBef>
                <a:spcPct val="0"/>
              </a:spcBef>
            </a:pPr>
            <a:r>
              <a:rPr lang="en-US" sz="1902" spc="26">
                <a:solidFill>
                  <a:srgbClr val="040506"/>
                </a:solidFill>
                <a:latin typeface="Montserrat Classic Bold"/>
              </a:rPr>
              <a:t>dibuatlah kolom ‘good_bad’ yang berisi loan status yang berpotensi merugikan sebagai target</a:t>
            </a:r>
          </a:p>
        </p:txBody>
      </p:sp>
      <p:sp>
        <p:nvSpPr>
          <p:cNvPr name="TextBox 19" id="19"/>
          <p:cNvSpPr txBox="true"/>
          <p:nvPr/>
        </p:nvSpPr>
        <p:spPr>
          <a:xfrm rot="0">
            <a:off x="14349773" y="5062323"/>
            <a:ext cx="2629427" cy="3744283"/>
          </a:xfrm>
          <a:prstGeom prst="rect">
            <a:avLst/>
          </a:prstGeom>
        </p:spPr>
        <p:txBody>
          <a:bodyPr anchor="t" rtlCol="false" tIns="0" lIns="0" bIns="0" rIns="0">
            <a:spAutoFit/>
          </a:bodyPr>
          <a:lstStyle/>
          <a:p>
            <a:pPr algn="ctr">
              <a:lnSpc>
                <a:spcPts val="2980"/>
              </a:lnSpc>
            </a:pPr>
            <a:r>
              <a:rPr lang="en-US" sz="2159" spc="30" u="sng">
                <a:solidFill>
                  <a:srgbClr val="040506"/>
                </a:solidFill>
                <a:latin typeface="Montserrat Classic Bold"/>
              </a:rPr>
              <a:t>Predictor</a:t>
            </a:r>
          </a:p>
          <a:p>
            <a:pPr algn="ctr">
              <a:lnSpc>
                <a:spcPts val="2980"/>
              </a:lnSpc>
            </a:pPr>
            <a:r>
              <a:rPr lang="en-US" sz="2159" spc="30">
                <a:solidFill>
                  <a:srgbClr val="040506"/>
                </a:solidFill>
                <a:latin typeface="Montserrat Classic Bold"/>
              </a:rPr>
              <a:t>kolom-kolom yang dijadikan predictor adalah</a:t>
            </a:r>
          </a:p>
          <a:p>
            <a:pPr algn="ctr" marL="0" indent="0" lvl="0">
              <a:lnSpc>
                <a:spcPts val="2566"/>
              </a:lnSpc>
              <a:spcBef>
                <a:spcPct val="0"/>
              </a:spcBef>
            </a:pPr>
            <a:r>
              <a:rPr lang="en-US" sz="1859" spc="26">
                <a:solidFill>
                  <a:srgbClr val="040506"/>
                </a:solidFill>
                <a:latin typeface="Montserrat Classic Bold"/>
              </a:rPr>
              <a:t>['term',  'emp_length',  'issue_d',  'earliest_cr_line',  'last_pymnt_d',  'next_pymnt_d',  'last_credit_pull_d']</a:t>
            </a:r>
          </a:p>
        </p:txBody>
      </p:sp>
      <p:sp>
        <p:nvSpPr>
          <p:cNvPr name="Freeform 20" id="20"/>
          <p:cNvSpPr/>
          <p:nvPr/>
        </p:nvSpPr>
        <p:spPr>
          <a:xfrm flipH="false" flipV="false" rot="0">
            <a:off x="11458848" y="9134399"/>
            <a:ext cx="797332" cy="1015121"/>
          </a:xfrm>
          <a:custGeom>
            <a:avLst/>
            <a:gdLst/>
            <a:ahLst/>
            <a:cxnLst/>
            <a:rect r="r" b="b" t="t" l="l"/>
            <a:pathLst>
              <a:path h="1015121" w="797332">
                <a:moveTo>
                  <a:pt x="0" y="0"/>
                </a:moveTo>
                <a:lnTo>
                  <a:pt x="797331" y="0"/>
                </a:lnTo>
                <a:lnTo>
                  <a:pt x="797331" y="1015121"/>
                </a:lnTo>
                <a:lnTo>
                  <a:pt x="0" y="10151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5264772" y="9134399"/>
            <a:ext cx="799429" cy="811229"/>
          </a:xfrm>
          <a:custGeom>
            <a:avLst/>
            <a:gdLst/>
            <a:ahLst/>
            <a:cxnLst/>
            <a:rect r="r" b="b" t="t" l="l"/>
            <a:pathLst>
              <a:path h="811229" w="799429">
                <a:moveTo>
                  <a:pt x="0" y="0"/>
                </a:moveTo>
                <a:lnTo>
                  <a:pt x="799429" y="0"/>
                </a:lnTo>
                <a:lnTo>
                  <a:pt x="799429" y="811229"/>
                </a:lnTo>
                <a:lnTo>
                  <a:pt x="0" y="8112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096482" y="3541980"/>
            <a:ext cx="8391828" cy="6601215"/>
          </a:xfrm>
          <a:custGeom>
            <a:avLst/>
            <a:gdLst/>
            <a:ahLst/>
            <a:cxnLst/>
            <a:rect r="r" b="b" t="t" l="l"/>
            <a:pathLst>
              <a:path h="6601215" w="8391828">
                <a:moveTo>
                  <a:pt x="0" y="0"/>
                </a:moveTo>
                <a:lnTo>
                  <a:pt x="8391828" y="0"/>
                </a:lnTo>
                <a:lnTo>
                  <a:pt x="8391828" y="6601215"/>
                </a:lnTo>
                <a:lnTo>
                  <a:pt x="0" y="6601215"/>
                </a:lnTo>
                <a:lnTo>
                  <a:pt x="0" y="0"/>
                </a:lnTo>
                <a:close/>
              </a:path>
            </a:pathLst>
          </a:custGeom>
          <a:blipFill>
            <a:blip r:embed="rId3"/>
            <a:stretch>
              <a:fillRect l="0" t="0" r="0" b="0"/>
            </a:stretch>
          </a:blipFill>
        </p:spPr>
      </p:sp>
      <p:sp>
        <p:nvSpPr>
          <p:cNvPr name="TextBox 4" id="4"/>
          <p:cNvSpPr txBox="true"/>
          <p:nvPr/>
        </p:nvSpPr>
        <p:spPr>
          <a:xfrm rot="0">
            <a:off x="4584216" y="610665"/>
            <a:ext cx="8904094" cy="898359"/>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DATA PREPOCESSING</a:t>
            </a:r>
          </a:p>
        </p:txBody>
      </p:sp>
      <p:sp>
        <p:nvSpPr>
          <p:cNvPr name="TextBox 5" id="5"/>
          <p:cNvSpPr txBox="true"/>
          <p:nvPr/>
        </p:nvSpPr>
        <p:spPr>
          <a:xfrm rot="0">
            <a:off x="4585688" y="1853188"/>
            <a:ext cx="9134523" cy="1298267"/>
          </a:xfrm>
          <a:prstGeom prst="rect">
            <a:avLst/>
          </a:prstGeom>
        </p:spPr>
        <p:txBody>
          <a:bodyPr anchor="t" rtlCol="false" tIns="0" lIns="0" bIns="0" rIns="0">
            <a:spAutoFit/>
          </a:bodyPr>
          <a:lstStyle/>
          <a:p>
            <a:pPr algn="ctr">
              <a:lnSpc>
                <a:spcPts val="3500"/>
              </a:lnSpc>
            </a:pPr>
            <a:r>
              <a:rPr lang="en-US" sz="2500">
                <a:solidFill>
                  <a:srgbClr val="100F0D"/>
                </a:solidFill>
                <a:latin typeface="Montserrat Light"/>
              </a:rPr>
              <a:t>menstandarisasi tipe data seperti object, float menjadi numerik/ int, menentukan kolom kunci sebagai predictor dan membersihkan Nan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357344" y="4301671"/>
            <a:ext cx="978628" cy="991244"/>
          </a:xfrm>
          <a:custGeom>
            <a:avLst/>
            <a:gdLst/>
            <a:ahLst/>
            <a:cxnLst/>
            <a:rect r="r" b="b" t="t" l="l"/>
            <a:pathLst>
              <a:path h="991244" w="978628">
                <a:moveTo>
                  <a:pt x="0" y="0"/>
                </a:moveTo>
                <a:lnTo>
                  <a:pt x="978627" y="0"/>
                </a:lnTo>
                <a:lnTo>
                  <a:pt x="978627" y="991244"/>
                </a:lnTo>
                <a:lnTo>
                  <a:pt x="0" y="99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406964" y="1353687"/>
            <a:ext cx="9446539" cy="7101191"/>
          </a:xfrm>
          <a:custGeom>
            <a:avLst/>
            <a:gdLst/>
            <a:ahLst/>
            <a:cxnLst/>
            <a:rect r="r" b="b" t="t" l="l"/>
            <a:pathLst>
              <a:path h="7101191" w="9446539">
                <a:moveTo>
                  <a:pt x="0" y="0"/>
                </a:moveTo>
                <a:lnTo>
                  <a:pt x="9446538" y="0"/>
                </a:lnTo>
                <a:lnTo>
                  <a:pt x="9446538" y="7101192"/>
                </a:lnTo>
                <a:lnTo>
                  <a:pt x="0" y="7101192"/>
                </a:lnTo>
                <a:lnTo>
                  <a:pt x="0" y="0"/>
                </a:lnTo>
                <a:close/>
              </a:path>
            </a:pathLst>
          </a:custGeom>
          <a:blipFill>
            <a:blip r:embed="rId5"/>
            <a:stretch>
              <a:fillRect l="0" t="0" r="0" b="0"/>
            </a:stretch>
          </a:blipFill>
        </p:spPr>
      </p:sp>
      <p:sp>
        <p:nvSpPr>
          <p:cNvPr name="TextBox 5" id="5"/>
          <p:cNvSpPr txBox="true"/>
          <p:nvPr/>
        </p:nvSpPr>
        <p:spPr>
          <a:xfrm rot="0">
            <a:off x="1323900" y="1585199"/>
            <a:ext cx="6015768" cy="898359"/>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MODELLING</a:t>
            </a:r>
          </a:p>
        </p:txBody>
      </p:sp>
      <p:sp>
        <p:nvSpPr>
          <p:cNvPr name="TextBox 6" id="6"/>
          <p:cNvSpPr txBox="true"/>
          <p:nvPr/>
        </p:nvSpPr>
        <p:spPr>
          <a:xfrm rot="0">
            <a:off x="1751352" y="2807138"/>
            <a:ext cx="5382873" cy="4146664"/>
          </a:xfrm>
          <a:prstGeom prst="rect">
            <a:avLst/>
          </a:prstGeom>
        </p:spPr>
        <p:txBody>
          <a:bodyPr anchor="t" rtlCol="false" tIns="0" lIns="0" bIns="0" rIns="0">
            <a:spAutoFit/>
          </a:bodyPr>
          <a:lstStyle/>
          <a:p>
            <a:pPr algn="ctr">
              <a:lnSpc>
                <a:spcPts val="3245"/>
              </a:lnSpc>
              <a:spcBef>
                <a:spcPct val="0"/>
              </a:spcBef>
            </a:pPr>
            <a:r>
              <a:rPr lang="en-US" sz="2318">
                <a:solidFill>
                  <a:srgbClr val="010101"/>
                </a:solidFill>
                <a:latin typeface="Montserrat Light"/>
              </a:rPr>
              <a:t>Dalam pemodelan ini digunakan model </a:t>
            </a:r>
            <a:r>
              <a:rPr lang="en-US" sz="2318">
                <a:solidFill>
                  <a:srgbClr val="010101"/>
                </a:solidFill>
                <a:latin typeface="Montserrat Light Bold"/>
              </a:rPr>
              <a:t>regresi logistik </a:t>
            </a:r>
            <a:r>
              <a:rPr lang="en-US" sz="2318">
                <a:solidFill>
                  <a:srgbClr val="010101"/>
                </a:solidFill>
                <a:latin typeface="Montserrat Light"/>
              </a:rPr>
              <a:t>namun karena ditemukan ketidakseimbangan model yang mempengaruhi akurasi maka, ditambahkan penggunaan </a:t>
            </a:r>
            <a:r>
              <a:rPr lang="en-US" sz="2318">
                <a:solidFill>
                  <a:srgbClr val="010101"/>
                </a:solidFill>
                <a:latin typeface="Montserrat Light Bold"/>
              </a:rPr>
              <a:t>roc</a:t>
            </a:r>
            <a:r>
              <a:rPr lang="en-US" sz="2318">
                <a:solidFill>
                  <a:srgbClr val="010101"/>
                </a:solidFill>
                <a:latin typeface="Montserrat Light"/>
              </a:rPr>
              <a:t> dengan </a:t>
            </a:r>
            <a:r>
              <a:rPr lang="en-US" sz="2318">
                <a:solidFill>
                  <a:srgbClr val="010101"/>
                </a:solidFill>
                <a:latin typeface="Montserrat Light Bold"/>
              </a:rPr>
              <a:t>menghitung nilai False Positive Rate (FPR), True Positive Rate (TPR atau Sensitivity), dan threshold terbaik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357344" y="4301671"/>
            <a:ext cx="978628" cy="991244"/>
          </a:xfrm>
          <a:custGeom>
            <a:avLst/>
            <a:gdLst/>
            <a:ahLst/>
            <a:cxnLst/>
            <a:rect r="r" b="b" t="t" l="l"/>
            <a:pathLst>
              <a:path h="991244" w="978628">
                <a:moveTo>
                  <a:pt x="0" y="0"/>
                </a:moveTo>
                <a:lnTo>
                  <a:pt x="978627" y="0"/>
                </a:lnTo>
                <a:lnTo>
                  <a:pt x="978627" y="991244"/>
                </a:lnTo>
                <a:lnTo>
                  <a:pt x="0" y="99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18116" y="1761482"/>
            <a:ext cx="7180124" cy="5591715"/>
          </a:xfrm>
          <a:custGeom>
            <a:avLst/>
            <a:gdLst/>
            <a:ahLst/>
            <a:cxnLst/>
            <a:rect r="r" b="b" t="t" l="l"/>
            <a:pathLst>
              <a:path h="5591715" w="7180124">
                <a:moveTo>
                  <a:pt x="0" y="0"/>
                </a:moveTo>
                <a:lnTo>
                  <a:pt x="7180123" y="0"/>
                </a:lnTo>
                <a:lnTo>
                  <a:pt x="7180123" y="5591715"/>
                </a:lnTo>
                <a:lnTo>
                  <a:pt x="0" y="5591715"/>
                </a:lnTo>
                <a:lnTo>
                  <a:pt x="0" y="0"/>
                </a:lnTo>
                <a:close/>
              </a:path>
            </a:pathLst>
          </a:custGeom>
          <a:blipFill>
            <a:blip r:embed="rId5"/>
            <a:stretch>
              <a:fillRect l="0" t="0" r="0" b="0"/>
            </a:stretch>
          </a:blipFill>
        </p:spPr>
      </p:sp>
      <p:sp>
        <p:nvSpPr>
          <p:cNvPr name="Freeform 5" id="5"/>
          <p:cNvSpPr/>
          <p:nvPr/>
        </p:nvSpPr>
        <p:spPr>
          <a:xfrm flipH="false" flipV="false" rot="0">
            <a:off x="9846657" y="1761482"/>
            <a:ext cx="7180124" cy="5591715"/>
          </a:xfrm>
          <a:custGeom>
            <a:avLst/>
            <a:gdLst/>
            <a:ahLst/>
            <a:cxnLst/>
            <a:rect r="r" b="b" t="t" l="l"/>
            <a:pathLst>
              <a:path h="5591715" w="7180124">
                <a:moveTo>
                  <a:pt x="0" y="0"/>
                </a:moveTo>
                <a:lnTo>
                  <a:pt x="7180124" y="0"/>
                </a:lnTo>
                <a:lnTo>
                  <a:pt x="7180124" y="5591715"/>
                </a:lnTo>
                <a:lnTo>
                  <a:pt x="0" y="5591715"/>
                </a:lnTo>
                <a:lnTo>
                  <a:pt x="0" y="0"/>
                </a:lnTo>
                <a:close/>
              </a:path>
            </a:pathLst>
          </a:custGeom>
          <a:blipFill>
            <a:blip r:embed="rId6"/>
            <a:stretch>
              <a:fillRect l="0" t="0" r="0" b="0"/>
            </a:stretch>
          </a:blipFill>
        </p:spPr>
      </p:sp>
      <p:sp>
        <p:nvSpPr>
          <p:cNvPr name="TextBox 6" id="6"/>
          <p:cNvSpPr txBox="true"/>
          <p:nvPr/>
        </p:nvSpPr>
        <p:spPr>
          <a:xfrm rot="0">
            <a:off x="1028700" y="531895"/>
            <a:ext cx="16579366" cy="898359"/>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AKURASI</a:t>
            </a:r>
          </a:p>
        </p:txBody>
      </p:sp>
      <p:sp>
        <p:nvSpPr>
          <p:cNvPr name="TextBox 7" id="7"/>
          <p:cNvSpPr txBox="true"/>
          <p:nvPr/>
        </p:nvSpPr>
        <p:spPr>
          <a:xfrm rot="0">
            <a:off x="348766" y="8622130"/>
            <a:ext cx="17939234" cy="1234240"/>
          </a:xfrm>
          <a:prstGeom prst="rect">
            <a:avLst/>
          </a:prstGeom>
        </p:spPr>
        <p:txBody>
          <a:bodyPr anchor="t" rtlCol="false" tIns="0" lIns="0" bIns="0" rIns="0">
            <a:spAutoFit/>
          </a:bodyPr>
          <a:lstStyle/>
          <a:p>
            <a:pPr algn="ctr">
              <a:lnSpc>
                <a:spcPts val="3360"/>
              </a:lnSpc>
            </a:pPr>
            <a:r>
              <a:rPr lang="en-US" sz="2400">
                <a:solidFill>
                  <a:srgbClr val="010101"/>
                </a:solidFill>
                <a:latin typeface="Canva Sans Bold"/>
              </a:rPr>
              <a:t>Akurasi kedua model adalah 88% akurat. Namun plot kedua lebih balance, angka 0 berarti orang yang bisa membayar, sedangkan 1 berarti kemungkinan besar akan merugikan. Memang hasil prediksi 0 di plot kedua lebih rendah. Tetapi, dengan naiknya prediksi angka 1 akan meminimalisir resiko kerugian saat memberikan pinjaman </a:t>
            </a:r>
          </a:p>
        </p:txBody>
      </p:sp>
      <p:sp>
        <p:nvSpPr>
          <p:cNvPr name="TextBox 8" id="8"/>
          <p:cNvSpPr txBox="true"/>
          <p:nvPr/>
        </p:nvSpPr>
        <p:spPr>
          <a:xfrm rot="0">
            <a:off x="1435298" y="7296047"/>
            <a:ext cx="5745758" cy="448177"/>
          </a:xfrm>
          <a:prstGeom prst="rect">
            <a:avLst/>
          </a:prstGeom>
        </p:spPr>
        <p:txBody>
          <a:bodyPr anchor="t" rtlCol="false" tIns="0" lIns="0" bIns="0" rIns="0">
            <a:spAutoFit/>
          </a:bodyPr>
          <a:lstStyle/>
          <a:p>
            <a:pPr algn="ctr">
              <a:lnSpc>
                <a:spcPts val="3640"/>
              </a:lnSpc>
            </a:pPr>
            <a:r>
              <a:rPr lang="en-US" sz="2600">
                <a:solidFill>
                  <a:srgbClr val="010101"/>
                </a:solidFill>
                <a:latin typeface="Canva Sans"/>
              </a:rPr>
              <a:t>kondisi pertama, sebelum roc</a:t>
            </a:r>
          </a:p>
        </p:txBody>
      </p:sp>
      <p:sp>
        <p:nvSpPr>
          <p:cNvPr name="TextBox 9" id="9"/>
          <p:cNvSpPr txBox="true"/>
          <p:nvPr/>
        </p:nvSpPr>
        <p:spPr>
          <a:xfrm rot="0">
            <a:off x="11307898" y="7296047"/>
            <a:ext cx="4257642" cy="448177"/>
          </a:xfrm>
          <a:prstGeom prst="rect">
            <a:avLst/>
          </a:prstGeom>
        </p:spPr>
        <p:txBody>
          <a:bodyPr anchor="t" rtlCol="false" tIns="0" lIns="0" bIns="0" rIns="0">
            <a:spAutoFit/>
          </a:bodyPr>
          <a:lstStyle/>
          <a:p>
            <a:pPr algn="ctr">
              <a:lnSpc>
                <a:spcPts val="3640"/>
              </a:lnSpc>
            </a:pPr>
            <a:r>
              <a:rPr lang="en-US" sz="2600">
                <a:solidFill>
                  <a:srgbClr val="010101"/>
                </a:solidFill>
                <a:latin typeface="Canva Sans"/>
              </a:rPr>
              <a:t>kondisi kedua, sesudah roc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DAF4oxgxFqY</dc:identifier>
  <dcterms:modified xsi:type="dcterms:W3CDTF">2011-08-01T06:04:30Z</dcterms:modified>
  <cp:revision>1</cp:revision>
  <dc:title>Grey Modern Professional Business Project Presentation</dc:title>
</cp:coreProperties>
</file>